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144000" cx="6858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KLpc/zV0T53YRlw/rtNdKuUUJ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79750" y="4715125"/>
            <a:ext cx="5438125" cy="44669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33150" y="744475"/>
            <a:ext cx="4532000" cy="37224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vertikaler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411692" y="2064809"/>
            <a:ext cx="6034617" cy="617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er Titel u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-892969" y="5110957"/>
            <a:ext cx="10401300" cy="11572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-3264694" y="4010819"/>
            <a:ext cx="10401300" cy="3357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/>
          <p:nvPr>
            <p:ph type="ctrTitle"/>
          </p:nvPr>
        </p:nvSpPr>
        <p:spPr>
          <a:xfrm>
            <a:off x="514350" y="2840568"/>
            <a:ext cx="5829300" cy="19600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4"/>
          <p:cNvSpPr txBox="1"/>
          <p:nvPr>
            <p:ph idx="1" type="subTitle"/>
          </p:nvPr>
        </p:nvSpPr>
        <p:spPr>
          <a:xfrm>
            <a:off x="1028700" y="5181600"/>
            <a:ext cx="4800600" cy="233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4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überschrift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/>
          <p:nvPr>
            <p:ph type="title"/>
          </p:nvPr>
        </p:nvSpPr>
        <p:spPr>
          <a:xfrm>
            <a:off x="541735" y="5875867"/>
            <a:ext cx="5829300" cy="18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6"/>
          <p:cNvSpPr txBox="1"/>
          <p:nvPr>
            <p:ph idx="1" type="body"/>
          </p:nvPr>
        </p:nvSpPr>
        <p:spPr>
          <a:xfrm>
            <a:off x="541735" y="3875618"/>
            <a:ext cx="5829300" cy="20002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6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257175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7"/>
          <p:cNvSpPr txBox="1"/>
          <p:nvPr>
            <p:ph idx="2" type="body"/>
          </p:nvPr>
        </p:nvSpPr>
        <p:spPr>
          <a:xfrm>
            <a:off x="2628900" y="2844800"/>
            <a:ext cx="2257425" cy="80454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7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"/>
          <p:cNvSpPr txBox="1"/>
          <p:nvPr>
            <p:ph idx="1" type="body"/>
          </p:nvPr>
        </p:nvSpPr>
        <p:spPr>
          <a:xfrm>
            <a:off x="342900" y="2046817"/>
            <a:ext cx="303014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"/>
          <p:cNvSpPr txBox="1"/>
          <p:nvPr>
            <p:ph idx="2" type="body"/>
          </p:nvPr>
        </p:nvSpPr>
        <p:spPr>
          <a:xfrm>
            <a:off x="342900" y="2899833"/>
            <a:ext cx="303014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8"/>
          <p:cNvSpPr txBox="1"/>
          <p:nvPr>
            <p:ph idx="3" type="body"/>
          </p:nvPr>
        </p:nvSpPr>
        <p:spPr>
          <a:xfrm>
            <a:off x="3483769" y="2046817"/>
            <a:ext cx="3031331" cy="85301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"/>
          <p:cNvSpPr txBox="1"/>
          <p:nvPr>
            <p:ph idx="4" type="body"/>
          </p:nvPr>
        </p:nvSpPr>
        <p:spPr>
          <a:xfrm>
            <a:off x="3483769" y="2899833"/>
            <a:ext cx="3031331" cy="52683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8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mit Überschrift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342900" y="364067"/>
            <a:ext cx="2256235" cy="1549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2681287" y="364067"/>
            <a:ext cx="3833813" cy="7804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342900" y="1913467"/>
            <a:ext cx="2256235" cy="6254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it Überschrift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344216" y="6400800"/>
            <a:ext cx="4114800" cy="75565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344216" y="817033"/>
            <a:ext cx="4114800" cy="54864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344216" y="7156451"/>
            <a:ext cx="4114800" cy="10731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bewerbung.blankenstein@mercerint.com" TargetMode="External"/><Relationship Id="rId9" Type="http://schemas.openxmlformats.org/officeDocument/2006/relationships/image" Target="../media/image3.png"/><Relationship Id="rId5" Type="http://schemas.openxmlformats.org/officeDocument/2006/relationships/image" Target="../media/image4.jpg"/><Relationship Id="rId6" Type="http://schemas.openxmlformats.org/officeDocument/2006/relationships/image" Target="../media/image6.png"/><Relationship Id="rId7" Type="http://schemas.openxmlformats.org/officeDocument/2006/relationships/image" Target="../media/image5.png"/><Relationship Id="rId8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/>
        </p:nvSpPr>
        <p:spPr>
          <a:xfrm>
            <a:off x="188640" y="1372353"/>
            <a:ext cx="46086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1" i="0" lang="de-DE" sz="1400" u="none" cap="none" strike="noStrike">
                <a:solidFill>
                  <a:srgbClr val="004A97"/>
                </a:solidFill>
                <a:latin typeface="Calibri"/>
                <a:ea typeface="Calibri"/>
                <a:cs typeface="Calibri"/>
                <a:sym typeface="Calibri"/>
              </a:rPr>
              <a:t>IT-Anwendungsberater (m/w/d)</a:t>
            </a:r>
            <a:endParaRPr b="1" i="0" sz="1400" u="none" cap="none" strike="noStrike">
              <a:solidFill>
                <a:srgbClr val="004A9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5" name="Google Shape;85;p1"/>
          <p:cNvCxnSpPr/>
          <p:nvPr/>
        </p:nvCxnSpPr>
        <p:spPr>
          <a:xfrm>
            <a:off x="260648" y="1842653"/>
            <a:ext cx="6264696" cy="0"/>
          </a:xfrm>
          <a:prstGeom prst="straightConnector1">
            <a:avLst/>
          </a:prstGeom>
          <a:noFill/>
          <a:ln cap="flat" cmpd="sng" w="25400">
            <a:solidFill>
              <a:srgbClr val="D8D8D8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descr="Mercer-Rosenthal-Logo-RGB.png"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437112" y="1259632"/>
            <a:ext cx="2055559" cy="478862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"/>
          <p:cNvSpPr txBox="1"/>
          <p:nvPr/>
        </p:nvSpPr>
        <p:spPr>
          <a:xfrm>
            <a:off x="188650" y="1880350"/>
            <a:ext cx="6564600" cy="66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Mercer Rosenthal ist ein modernes Industrieunternehmen mit rund 370 Mitarbeiter/innen und gehört zu dem nordamerikanischen Konzern Mercer International. Wir produzieren Marktzellstoff für die Weiterverarbeitung 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in den Papierfabriken Europas und sind einer der größten Erzeuger von Bioenergie in Deutschland.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Zur Verstärkung unseres Teams suchen wir zum nächstmöglichen Zeitpunkt eine engagierte Persönlichkeit als 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de-DE" sz="950" u="none" cap="none" strike="noStrike">
                <a:solidFill>
                  <a:srgbClr val="004A97"/>
                </a:solidFill>
                <a:latin typeface="Calibri"/>
                <a:ea typeface="Calibri"/>
                <a:cs typeface="Calibri"/>
                <a:sym typeface="Calibri"/>
              </a:rPr>
              <a:t>IT-Anwendungsberater</a:t>
            </a: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 (m/w/d).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rgbClr val="004A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de-DE" sz="950" u="none" cap="none" strike="noStrike">
                <a:solidFill>
                  <a:srgbClr val="004A97"/>
                </a:solidFill>
                <a:latin typeface="Calibri"/>
                <a:ea typeface="Calibri"/>
                <a:cs typeface="Calibri"/>
                <a:sym typeface="Calibri"/>
              </a:rPr>
              <a:t>Ihre Aufgaben </a:t>
            </a:r>
            <a:endParaRPr b="0" i="0" sz="950" u="none" cap="none" strike="noStrike">
              <a:solidFill>
                <a:srgbClr val="004A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0324" lvl="1" marL="179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Analyse, Planung und Umsetzung von Business-Prozessanforderungen in den Anwendungen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0324" lvl="1" marL="179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Durchführung von Einführungs-, Release- und Migrationsprojekten für IT-Applikationen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0324" lvl="1" marL="179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Analyse, Planung und Umsetzung von Applikations- und Maschinenschnittstellen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0324" lvl="1" marL="179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Planung und Durchführung von Benutzerschulungen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50324" lvl="1" marL="179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Benutzer Support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0975" lvl="0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de-DE" sz="1000" u="none" cap="none" strike="noStrike">
                <a:solidFill>
                  <a:srgbClr val="004A97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r>
              <a:rPr b="1" i="0" lang="de-DE" sz="950" u="none" cap="none" strike="noStrike">
                <a:solidFill>
                  <a:srgbClr val="004A97"/>
                </a:solidFill>
                <a:latin typeface="Calibri"/>
                <a:ea typeface="Calibri"/>
                <a:cs typeface="Calibri"/>
                <a:sym typeface="Calibri"/>
              </a:rPr>
              <a:t>hr Profil</a:t>
            </a:r>
            <a:endParaRPr b="0" i="0" sz="950" u="none" cap="none" strike="noStrike">
              <a:solidFill>
                <a:srgbClr val="004A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Sie haben eine abgeschlossene Berufsausbildung in einschlägiger Fachrichtung mit Berufserfahrung.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Sie verfügen über sehr gute Datenbank-Kenntnisse, idealerweise MS SQL sowie Kenntnisse und Erfahrungen mit Standardsoftware (Google, MS Windows, MS Office, Matrix42, VMWare).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Sie haben idealerweise fundierte Kenntnisse und praktische Erfahrung im Umgang mit ITSM-Systemen.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Sie besitzen ein hohes ausgeprägtes konzeptionelles Denken und Handeln sowie gutes Prozessverständnis, eine zuverlässige und eigenständige Arbeitsweise.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Teamfähigkeit sowie Fremdsprachenkenntnisse Englisch in Wort und Schrift runden Ihr Profil ab.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Eine gewisse Reisebereitschaft für Fahrten zu anderen Mercer-Standorten ist gegeben.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de-DE" sz="950" u="none" cap="none" strike="noStrike">
                <a:solidFill>
                  <a:srgbClr val="004A97"/>
                </a:solidFill>
                <a:latin typeface="Calibri"/>
                <a:ea typeface="Calibri"/>
                <a:cs typeface="Calibri"/>
                <a:sym typeface="Calibri"/>
              </a:rPr>
              <a:t>Wir bieten Ihnen</a:t>
            </a:r>
            <a:endParaRPr b="1" i="0" sz="950" u="none" cap="none" strike="noStrike">
              <a:solidFill>
                <a:srgbClr val="004A97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eine Chance, an der Entwicklung unseres Unternehmens aktiv mitzuwirken, Verantwortung zu übernehmen und mit Eigeninitiative den Unternehmenserfolg zu gestalten.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71450" lvl="1" marL="1809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E2D"/>
              </a:buClr>
              <a:buSzPts val="950"/>
              <a:buFont typeface="Calibri"/>
              <a:buChar char="•"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eine der Bedeutung der Stelle und ihren Anforderungen entsprechende Einstufung gem. unserem 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179999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</a:pPr>
            <a:r>
              <a:rPr b="0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Haustarifvertrag sowie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0975" lvl="1" marL="18097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1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1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1" sz="950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gez. Dr. Christian Sörgel						gez. Markus Hörl </a:t>
            </a:r>
            <a:endParaRPr b="0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1" i="0" lang="de-DE" sz="950" u="none" cap="none" strike="noStrike">
                <a:solidFill>
                  <a:srgbClr val="2D2E2D"/>
                </a:solidFill>
                <a:latin typeface="Calibri"/>
                <a:ea typeface="Calibri"/>
                <a:cs typeface="Calibri"/>
                <a:sym typeface="Calibri"/>
              </a:rPr>
              <a:t>Geschäftsführer							Leiter Personalwesen</a:t>
            </a:r>
            <a:endParaRPr b="1" i="0" sz="95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0975" lvl="1" marL="18097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0" i="1" lang="de-DE" sz="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Haben wir Ihr Interesse geweckt? Dann senden Sie bitte Ihre </a:t>
            </a:r>
            <a:r>
              <a:rPr b="1" i="1" lang="de-DE" sz="9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vollständigen Bewerbungsunterlagen </a:t>
            </a:r>
            <a:endParaRPr b="1" i="1" sz="9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80975" lvl="1" marL="18097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b="0" i="1" lang="de-DE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(Anschreiben, Lebenslauf und Zeugnisse) unter Angabe Ihrer </a:t>
            </a:r>
            <a:r>
              <a:rPr b="1" i="1" lang="de-DE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Gehaltsvorstellungen</a:t>
            </a:r>
            <a:r>
              <a:rPr b="0" i="1" lang="de-DE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sowie dem </a:t>
            </a:r>
            <a:r>
              <a:rPr b="1" i="1" lang="de-DE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nächstmöglichen Eintrittstermin</a:t>
            </a:r>
            <a:r>
              <a:rPr b="0" i="1" lang="de-DE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 </a:t>
            </a:r>
            <a:r>
              <a:rPr b="1" i="1" lang="de-DE" sz="10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bewerbung.blankenstein@mercerint.com</a:t>
            </a:r>
            <a:r>
              <a:rPr b="1" i="1" lang="de-DE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1" i="1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rgbClr val="2D2E2D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8" name="Google Shape;88;p1"/>
          <p:cNvGrpSpPr/>
          <p:nvPr/>
        </p:nvGrpSpPr>
        <p:grpSpPr>
          <a:xfrm>
            <a:off x="0" y="8241886"/>
            <a:ext cx="6858000" cy="840631"/>
            <a:chOff x="0" y="8241886"/>
            <a:chExt cx="6858000" cy="840631"/>
          </a:xfrm>
        </p:grpSpPr>
        <p:sp>
          <p:nvSpPr>
            <p:cNvPr id="89" name="Google Shape;89;p1"/>
            <p:cNvSpPr/>
            <p:nvPr/>
          </p:nvSpPr>
          <p:spPr>
            <a:xfrm>
              <a:off x="0" y="8241886"/>
              <a:ext cx="6858000" cy="828000"/>
            </a:xfrm>
            <a:prstGeom prst="rect">
              <a:avLst/>
            </a:prstGeom>
            <a:solidFill>
              <a:srgbClr val="004A97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1" i="0" sz="1400" u="none" cap="none" strike="noStrike">
                <a:solidFill>
                  <a:srgbClr val="004A97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116632" y="8313076"/>
              <a:ext cx="6624736" cy="76944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1" i="0" lang="de-DE" sz="1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Mercer Rosenthal GmbH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b="0" i="0" lang="de-DE" sz="1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Personalabteilung | Hauptstraße 16 | 07366 Rosenthal am Rennsteig</a:t>
              </a:r>
              <a:endPara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b="0" i="0" lang="de-DE" sz="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Tel.: +49 36642 8-2269 | bewerbung.blankenstein@mercerint.com| https://de.mercerint.com/menschen/karriere/</a:t>
              </a:r>
              <a:endPara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rPr b="0" i="0" lang="de-DE" sz="9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Datenschutzinformationen für Bewerber unter: https://de.mercerint.com/produkte-und-dienstleistungen/#openRosenthal</a:t>
              </a:r>
              <a:endParaRPr b="1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Arial"/>
                <a:buNone/>
              </a:pPr>
              <a:r>
                <a:t/>
              </a:r>
              <a:endPara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t/>
              </a:r>
              <a:endParaRPr b="1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91" name="Google Shape;91;p1"/>
          <p:cNvPicPr preferRelativeResize="0"/>
          <p:nvPr/>
        </p:nvPicPr>
        <p:blipFill rotWithShape="1">
          <a:blip r:embed="rId5">
            <a:alphaModFix/>
          </a:blip>
          <a:srcRect b="48284" l="0" r="0" t="17134"/>
          <a:stretch/>
        </p:blipFill>
        <p:spPr>
          <a:xfrm>
            <a:off x="0" y="2150"/>
            <a:ext cx="6857999" cy="111507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2" name="Google Shape;92;p1"/>
          <p:cNvGrpSpPr/>
          <p:nvPr/>
        </p:nvGrpSpPr>
        <p:grpSpPr>
          <a:xfrm>
            <a:off x="860637" y="6084711"/>
            <a:ext cx="5136718" cy="1048276"/>
            <a:chOff x="862695" y="6279464"/>
            <a:chExt cx="5136718" cy="1050482"/>
          </a:xfrm>
        </p:grpSpPr>
        <p:pic>
          <p:nvPicPr>
            <p:cNvPr descr="Urlaub Silhouette" id="93" name="Google Shape;93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3714509" y="6306221"/>
              <a:ext cx="554795" cy="5547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4" name="Google Shape;94;p1"/>
            <p:cNvSpPr txBox="1"/>
            <p:nvPr/>
          </p:nvSpPr>
          <p:spPr>
            <a:xfrm>
              <a:off x="2023088" y="6820846"/>
              <a:ext cx="1367700" cy="50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de-DE" sz="9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35-h-Woche</a:t>
              </a:r>
              <a:endPara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de-DE" sz="9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(Tagschicht) </a:t>
              </a:r>
              <a:endPara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3487850" y="6784816"/>
              <a:ext cx="1008000" cy="509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de-DE" sz="9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30 Urlaubstage im Kalenderjahr</a:t>
              </a:r>
              <a:endPara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Schatztruhe Silhouette" id="96" name="Google Shape;96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108168" y="6295274"/>
              <a:ext cx="554400" cy="554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7" name="Google Shape;97;p1"/>
            <p:cNvSpPr txBox="1"/>
            <p:nvPr/>
          </p:nvSpPr>
          <p:spPr>
            <a:xfrm>
              <a:off x="4845313" y="6820846"/>
              <a:ext cx="1154100" cy="37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de-DE" sz="9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Zahlreiche Sonderleistungen </a:t>
              </a:r>
              <a:endPara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Sanduhr 30% Silhouette" id="98" name="Google Shape;98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2419110" y="6279464"/>
              <a:ext cx="554400" cy="5544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Vertrag Silhouette" id="99" name="Google Shape;99;p1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1047509" y="6300846"/>
              <a:ext cx="554400" cy="55440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00" name="Google Shape;100;p1"/>
            <p:cNvSpPr txBox="1"/>
            <p:nvPr/>
          </p:nvSpPr>
          <p:spPr>
            <a:xfrm>
              <a:off x="862695" y="6825848"/>
              <a:ext cx="1008000" cy="37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rPr b="0" i="0" lang="de-DE" sz="9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Unbefristeter </a:t>
              </a:r>
              <a:br>
                <a:rPr b="0" i="0" lang="de-DE" sz="9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b="0" i="0" lang="de-DE" sz="9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Arbeitsvertrag</a:t>
              </a:r>
              <a:endParaRPr b="0" i="0" sz="9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arissa-Design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2013-08-09T14:32:11Z</dcterms:created>
  <dc:creator>Höding, Sabine</dc:creator>
</cp:coreProperties>
</file>