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KLpc/zV0T53YRlw/rtNdKuUUJ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bewerbung.blankenstein@mercerint.com" TargetMode="External"/><Relationship Id="rId9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88640" y="1372353"/>
            <a:ext cx="4608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de-DE" sz="1400" u="none" cap="none" strike="noStrike">
                <a:solidFill>
                  <a:srgbClr val="004A97"/>
                </a:solidFill>
                <a:latin typeface="Calibri"/>
                <a:ea typeface="Calibri"/>
                <a:cs typeface="Calibri"/>
                <a:sym typeface="Calibri"/>
              </a:rPr>
              <a:t>IT-Anwendungsberater (m/w/d)</a:t>
            </a:r>
            <a:endParaRPr b="1" i="0" sz="1400" u="none" cap="none" strike="noStrike">
              <a:solidFill>
                <a:srgbClr val="004A9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"/>
          <p:cNvCxnSpPr/>
          <p:nvPr/>
        </p:nvCxnSpPr>
        <p:spPr>
          <a:xfrm>
            <a:off x="260648" y="1842653"/>
            <a:ext cx="6264696" cy="0"/>
          </a:xfrm>
          <a:prstGeom prst="straightConnector1">
            <a:avLst/>
          </a:prstGeom>
          <a:noFill/>
          <a:ln cap="flat" cmpd="sng" w="254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Mercer-Rosenthal-Logo-RGB.png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7112" y="1259632"/>
            <a:ext cx="2055559" cy="47886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88650" y="1880350"/>
            <a:ext cx="6564600" cy="6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Mercer Rosenthal ist ein modernes Industrieunternehmen mit rund 370 Mitarbeiter/innen und gehört zu dem nordamerikanischen Konzern Mercer International. Wir produzieren Marktzellstoff für die Weiterverarbeitung 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in den Papierfabriken Europas und sind einer der größten Erzeuger von Bioenergie in Deutschland.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Zur Verstärkung unseres Teams suchen wir zum nächstmöglichen Zeitpunkt eine engagierte Persönlichkeit als 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de-DE" sz="950" u="none" cap="none" strike="noStrike">
                <a:solidFill>
                  <a:srgbClr val="004A97"/>
                </a:solidFill>
                <a:latin typeface="Calibri"/>
                <a:ea typeface="Calibri"/>
                <a:cs typeface="Calibri"/>
                <a:sym typeface="Calibri"/>
              </a:rPr>
              <a:t>IT-Anwendungsberater</a:t>
            </a: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 (m/w/d).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004A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de-DE" sz="950" u="none" cap="none" strike="noStrike">
                <a:solidFill>
                  <a:srgbClr val="004A97"/>
                </a:solidFill>
                <a:latin typeface="Calibri"/>
                <a:ea typeface="Calibri"/>
                <a:cs typeface="Calibri"/>
                <a:sym typeface="Calibri"/>
              </a:rPr>
              <a:t>Ihre Aufgaben </a:t>
            </a:r>
            <a:endParaRPr b="0" i="0" sz="950" u="none" cap="none" strike="noStrike">
              <a:solidFill>
                <a:srgbClr val="004A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0324" lvl="1" marL="17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Analyse, Planung und Umsetzung von Business-Prozessanforderungen in den Anwendungen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0324" lvl="1" marL="17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Durchführung von Einführungs-, Release- und Migrationsprojekten für IT-Applikationen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0324" lvl="1" marL="17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Analyse, Planung und Umsetzung von Applikations- und Maschinenschnittstellen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0324" lvl="1" marL="17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Planung und Durchführung von Benutzerschulungen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0324" lvl="1" marL="17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Benutzer Support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de-DE" sz="1000" u="none" cap="none" strike="noStrike">
                <a:solidFill>
                  <a:srgbClr val="004A97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i="0" lang="de-DE" sz="950" u="none" cap="none" strike="noStrike">
                <a:solidFill>
                  <a:srgbClr val="004A97"/>
                </a:solidFill>
                <a:latin typeface="Calibri"/>
                <a:ea typeface="Calibri"/>
                <a:cs typeface="Calibri"/>
                <a:sym typeface="Calibri"/>
              </a:rPr>
              <a:t>hr Profil</a:t>
            </a:r>
            <a:endParaRPr b="0" i="0" sz="950" u="none" cap="none" strike="noStrike">
              <a:solidFill>
                <a:srgbClr val="004A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Sie haben eine abgeschlossene Berufsausbildung in einschlägiger Fachrichtung mit Berufserfahrung.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Sie verfügen über sehr gute Datenbank-Kenntnisse, idealerweise MS SQL sowie Kenntnisse und Erfahrungen mit Standardsoftware (Google, MS Windows, MS Office, Matrix42, VMWare).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Sie haben idealerweise fundierte Kenntnisse und praktische Erfahrung im Umgang mit ITSM-Systemen.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Sie besitzen ein hohes ausgeprägtes konzeptionelles Denken und Handeln sowie gutes Prozessverständnis, eine zuverlässige und eigenständige Arbeitsweise.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Teamfähigkeit sowie Fremdsprachenkenntnisse Englisch in Wort und Schrift runden Ihr Profil ab.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Eine gewisse Reisebereitschaft für Fahrten zu anderen Mercer-Standorten ist gegeben.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de-DE" sz="950" u="none" cap="none" strike="noStrike">
                <a:solidFill>
                  <a:srgbClr val="004A97"/>
                </a:solidFill>
                <a:latin typeface="Calibri"/>
                <a:ea typeface="Calibri"/>
                <a:cs typeface="Calibri"/>
                <a:sym typeface="Calibri"/>
              </a:rPr>
              <a:t>Wir bieten Ihnen</a:t>
            </a:r>
            <a:endParaRPr b="1" i="0" sz="950" u="none" cap="none" strike="noStrike">
              <a:solidFill>
                <a:srgbClr val="004A9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eine Chance, an der Entwicklung unseres Unternehmens aktiv mitzuwirken, Verantwortung zu übernehmen und mit Eigeninitiative den Unternehmenserfolg zu gestalten.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E2D"/>
              </a:buClr>
              <a:buSzPts val="950"/>
              <a:buFont typeface="Calibri"/>
              <a:buChar char="•"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eine der Bedeutung der Stelle und ihren Anforderungen entsprechende Einstufung gem. unserem 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9999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Haustarifvertrag sowie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0975" lvl="1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sz="950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gez. Dr. Christian Sörgel						gez. Markus Hörl </a:t>
            </a:r>
            <a:endParaRPr b="0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de-DE" sz="950" u="none" cap="none" strike="noStrike">
                <a:solidFill>
                  <a:srgbClr val="2D2E2D"/>
                </a:solidFill>
                <a:latin typeface="Calibri"/>
                <a:ea typeface="Calibri"/>
                <a:cs typeface="Calibri"/>
                <a:sym typeface="Calibri"/>
              </a:rPr>
              <a:t>Geschäftsführer							Leiter Personalwesen</a:t>
            </a:r>
            <a:endParaRPr b="1" i="0" sz="95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0975" lvl="1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1" lang="de-DE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Haben wir Ihr Interesse geweckt? Dann senden Sie bitte Ihre </a:t>
            </a:r>
            <a:r>
              <a:rPr b="1" i="1" lang="de-DE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vollständigen Bewerbungsunterlagen </a:t>
            </a:r>
            <a:endParaRPr b="1" i="1" sz="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0975" lvl="1" marL="1809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1" lang="de-DE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(Anschreiben, Lebenslauf und Zeugnisse) unter Angabe Ihrer </a:t>
            </a:r>
            <a:r>
              <a:rPr b="1" i="1" lang="de-DE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Gehaltsvorstellungen</a:t>
            </a:r>
            <a:r>
              <a:rPr b="0" i="1" lang="de-DE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sowie dem </a:t>
            </a:r>
            <a:r>
              <a:rPr b="1" i="1" lang="de-DE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nächstmöglichen Eintrittstermin</a:t>
            </a:r>
            <a:r>
              <a:rPr b="0" i="1" lang="de-DE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 </a:t>
            </a:r>
            <a:r>
              <a:rPr b="1" i="1" lang="de-DE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bewerbung.blankenstein@mercerint.com</a:t>
            </a:r>
            <a:r>
              <a:rPr b="1" i="1" lang="de-DE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1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2D2E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0" y="8241886"/>
            <a:ext cx="6858000" cy="840631"/>
            <a:chOff x="0" y="8241886"/>
            <a:chExt cx="6858000" cy="840631"/>
          </a:xfrm>
        </p:grpSpPr>
        <p:sp>
          <p:nvSpPr>
            <p:cNvPr id="89" name="Google Shape;89;p1"/>
            <p:cNvSpPr/>
            <p:nvPr/>
          </p:nvSpPr>
          <p:spPr>
            <a:xfrm>
              <a:off x="0" y="8241886"/>
              <a:ext cx="6858000" cy="828000"/>
            </a:xfrm>
            <a:prstGeom prst="rect">
              <a:avLst/>
            </a:prstGeom>
            <a:solidFill>
              <a:srgbClr val="004A9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4A9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16632" y="8313076"/>
              <a:ext cx="6624736" cy="7694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1" i="0" lang="de-DE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Mercer Rosenthal GmbH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b="0" i="0" lang="de-DE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Personalabteilung | Hauptstraße 16 | 07366 Rosenthal am Rennsteig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de-DE" sz="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Tel.: +49 36642 8-2269 | bewerbung.blankenstein@mercerint.com| https://de.mercerint.com/menschen/karriere/</a:t>
              </a:r>
              <a:endPara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b="0" i="0" lang="de-DE" sz="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Datenschutzinformationen für Bewerber unter: https://de.mercerint.com/produkte-und-dienstleistungen/#openRosenthal</a:t>
              </a:r>
              <a:endPara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48284" l="0" r="0" t="17134"/>
          <a:stretch/>
        </p:blipFill>
        <p:spPr>
          <a:xfrm>
            <a:off x="0" y="2150"/>
            <a:ext cx="6857999" cy="11150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2" name="Google Shape;92;p1"/>
          <p:cNvGrpSpPr/>
          <p:nvPr/>
        </p:nvGrpSpPr>
        <p:grpSpPr>
          <a:xfrm>
            <a:off x="860637" y="6084711"/>
            <a:ext cx="5136718" cy="1048276"/>
            <a:chOff x="862695" y="6279464"/>
            <a:chExt cx="5136718" cy="1050482"/>
          </a:xfrm>
        </p:grpSpPr>
        <p:pic>
          <p:nvPicPr>
            <p:cNvPr descr="Urlaub Silhouette" id="93" name="Google Shape;93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714509" y="6306221"/>
              <a:ext cx="554795" cy="5547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1"/>
            <p:cNvSpPr txBox="1"/>
            <p:nvPr/>
          </p:nvSpPr>
          <p:spPr>
            <a:xfrm>
              <a:off x="2023088" y="6820846"/>
              <a:ext cx="1367700" cy="50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35-h-Woche</a:t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(Tagschicht) </a:t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3487850" y="6784816"/>
              <a:ext cx="1008000" cy="50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30 Urlaubstage im Kalenderjahr</a:t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Schatztruhe Silhouette" id="96" name="Google Shape;96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108168" y="6295274"/>
              <a:ext cx="554400" cy="554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"/>
            <p:cNvSpPr txBox="1"/>
            <p:nvPr/>
          </p:nvSpPr>
          <p:spPr>
            <a:xfrm>
              <a:off x="4845313" y="6820846"/>
              <a:ext cx="1154100" cy="37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Zahlreiche Sonderleistungen </a:t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Sanduhr 30% Silhouette" id="98" name="Google Shape;98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2419110" y="6279464"/>
              <a:ext cx="554400" cy="55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Vertrag Silhouette" id="99" name="Google Shape;99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047509" y="6300846"/>
              <a:ext cx="554400" cy="554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 txBox="1"/>
            <p:nvPr/>
          </p:nvSpPr>
          <p:spPr>
            <a:xfrm>
              <a:off x="862695" y="6825848"/>
              <a:ext cx="1008000" cy="37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Unbefristeter </a:t>
              </a:r>
              <a:b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de-DE" sz="9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Arbeitsvertrag</a:t>
              </a:r>
              <a:endPara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2013-08-09T14:32:11Z</dcterms:created>
  <dc:creator>Höding, Sabine</dc:creator>
</cp:coreProperties>
</file>